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74" r:id="rId3"/>
    <p:sldId id="275" r:id="rId4"/>
    <p:sldId id="276" r:id="rId5"/>
    <p:sldId id="282" r:id="rId6"/>
    <p:sldId id="260" r:id="rId7"/>
    <p:sldId id="280" r:id="rId8"/>
    <p:sldId id="281" r:id="rId9"/>
    <p:sldId id="279" r:id="rId10"/>
    <p:sldId id="268" r:id="rId11"/>
    <p:sldId id="270" r:id="rId12"/>
    <p:sldId id="271" r:id="rId13"/>
    <p:sldId id="269" r:id="rId14"/>
    <p:sldId id="277" r:id="rId15"/>
    <p:sldId id="278" r:id="rId16"/>
    <p:sldId id="272" r:id="rId17"/>
    <p:sldId id="273" r:id="rId18"/>
    <p:sldId id="263" r:id="rId19"/>
    <p:sldId id="264" r:id="rId20"/>
    <p:sldId id="265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64" autoAdjust="0"/>
  </p:normalViewPr>
  <p:slideViewPr>
    <p:cSldViewPr snapToGrid="0">
      <p:cViewPr varScale="1">
        <p:scale>
          <a:sx n="61" d="100"/>
          <a:sy n="61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07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458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38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122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97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943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470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fernandok.com/2018/12/nao-perca-tempo-use-ntp" TargetMode="External"/><Relationship Id="rId7" Type="http://schemas.openxmlformats.org/officeDocument/2006/relationships/hyperlink" Target="https://www.usinainfo.com.br/blog/esp32-wifi-comunicacao-com-a-inter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esp32-servo-motor-web-server-arduino-ide/" TargetMode="External"/><Relationship Id="rId5" Type="http://schemas.openxmlformats.org/officeDocument/2006/relationships/hyperlink" Target="https://www.youtube.com/watch?v=zRtluFIWpXM&amp;ab_channel=ADELKASSAH" TargetMode="External"/><Relationship Id="rId4" Type="http://schemas.openxmlformats.org/officeDocument/2006/relationships/hyperlink" Target="http://easycoding.tn/index.php/esp32/esp32-inter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GGFD2166TRA Raw.tif"/>
          <p:cNvPicPr preferRelativeResize="0"/>
          <p:nvPr/>
        </p:nvPicPr>
        <p:blipFill rotWithShape="1">
          <a:blip r:embed="rId3">
            <a:alphaModFix/>
          </a:blip>
          <a:srcRect l="361" t="2150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55576" y="548681"/>
            <a:ext cx="7772400" cy="1152128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SAM- Sistema de Auxílio ao uso de Medicamentos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79512" y="2098340"/>
            <a:ext cx="4392487" cy="1978732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Integrantes: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</a:rPr>
              <a:t>Amanda Rodrigues Pereira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</a:rPr>
              <a:t>Cauan Felipe Tavares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</a:rPr>
              <a:t>Diego </a:t>
            </a:r>
            <a:r>
              <a:rPr lang="pt-BR" sz="2200" dirty="0" err="1">
                <a:solidFill>
                  <a:schemeClr val="lt1"/>
                </a:solidFill>
              </a:rPr>
              <a:t>Cazuche</a:t>
            </a:r>
            <a:r>
              <a:rPr lang="pt-BR" sz="2200" dirty="0">
                <a:solidFill>
                  <a:schemeClr val="lt1"/>
                </a:solidFill>
              </a:rPr>
              <a:t> dos Santos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</a:rPr>
              <a:t>Gabriel </a:t>
            </a:r>
            <a:r>
              <a:rPr lang="pt-BR" sz="2200" dirty="0" err="1">
                <a:solidFill>
                  <a:schemeClr val="lt1"/>
                </a:solidFill>
              </a:rPr>
              <a:t>Paschoalão</a:t>
            </a:r>
            <a:r>
              <a:rPr lang="pt-BR" sz="2200" dirty="0">
                <a:solidFill>
                  <a:schemeClr val="lt1"/>
                </a:solidFill>
              </a:rPr>
              <a:t> Amaral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</a:rPr>
              <a:t>Geovana Correa de Souza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3"/>
          <p:cNvCxnSpPr>
            <a:stCxn id="88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 dirty="0"/>
              <a:t>Programação</a:t>
            </a:r>
            <a:endParaRPr b="1"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98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b="1" dirty="0"/>
              <a:t>Conexão Wi-Fi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600" dirty="0"/>
              <a:t>Figura X – Conexão Wi-Fi em código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b="1" dirty="0"/>
              <a:t>	</a:t>
            </a: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endParaRPr b="1" dirty="0"/>
          </a:p>
        </p:txBody>
      </p:sp>
      <p:sp>
        <p:nvSpPr>
          <p:cNvPr id="123" name="Google Shape;123;p17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>
            <a:stCxn id="124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2FB0ADA5-DF90-4B9F-8ADC-15C49988C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704" y="2262188"/>
            <a:ext cx="5614592" cy="38639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0826272-AEF6-4A7C-BBD8-063E12C1B751}"/>
              </a:ext>
            </a:extLst>
          </p:cNvPr>
          <p:cNvSpPr txBox="1"/>
          <p:nvPr/>
        </p:nvSpPr>
        <p:spPr>
          <a:xfrm>
            <a:off x="2711260" y="6126163"/>
            <a:ext cx="372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Figura 3 – Conexão Wi-Fi em código</a:t>
            </a:r>
          </a:p>
        </p:txBody>
      </p:sp>
    </p:spTree>
    <p:extLst>
      <p:ext uri="{BB962C8B-B14F-4D97-AF65-F5344CB8AC3E}">
        <p14:creationId xmlns:p14="http://schemas.microsoft.com/office/powerpoint/2010/main" val="266712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C5C00-663E-46B3-908B-9144EE5A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PROTOCOLO NTP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EA996F-00F4-4624-9557-B6380563E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pt-BR" dirty="0"/>
              <a:t>	Sua tradução literal é protocolo de tempo de rede, ele  conecta o dispositivo com um servidor que fornece o horário em tempo real. Em sua programação é possível utilizar o fuso horário ideal e seu horário em tempo real é transmitido ao ESP32.</a:t>
            </a:r>
          </a:p>
        </p:txBody>
      </p:sp>
    </p:spTree>
    <p:extLst>
      <p:ext uri="{BB962C8B-B14F-4D97-AF65-F5344CB8AC3E}">
        <p14:creationId xmlns:p14="http://schemas.microsoft.com/office/powerpoint/2010/main" val="304992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5B7B2-D870-4547-BA4D-0E13310B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Servo Motor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F408AE-3560-4BA6-9192-ACE834775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pt-BR" dirty="0"/>
              <a:t>	Utilizamos o servo motor para a liberação do remédio, onde ele é configurado para se mover 180° graus para que o remédio seja encaminhado para a caixa onde o usuário vai pegar o comprimido.</a:t>
            </a:r>
          </a:p>
          <a:p>
            <a:pPr marL="114300" indent="0">
              <a:buNone/>
            </a:pPr>
            <a:r>
              <a:rPr lang="pt-BR" dirty="0"/>
              <a:t>	Foi usado da própria biblioteca &lt;</a:t>
            </a:r>
            <a:r>
              <a:rPr lang="pt-BR" dirty="0" err="1"/>
              <a:t>Servo.h</a:t>
            </a:r>
            <a:r>
              <a:rPr lang="pt-BR" dirty="0"/>
              <a:t>&gt;, porém adaptada ao ESP32, e por meio de uma função .</a:t>
            </a:r>
            <a:r>
              <a:rPr lang="pt-BR" dirty="0" err="1"/>
              <a:t>write</a:t>
            </a:r>
            <a:r>
              <a:rPr lang="pt-BR" dirty="0"/>
              <a:t>() colocamos o ângulo no qual deveria girar.</a:t>
            </a:r>
          </a:p>
        </p:txBody>
      </p:sp>
    </p:spTree>
    <p:extLst>
      <p:ext uri="{BB962C8B-B14F-4D97-AF65-F5344CB8AC3E}">
        <p14:creationId xmlns:p14="http://schemas.microsoft.com/office/powerpoint/2010/main" val="3878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 dirty="0"/>
              <a:t>Interface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b="1" dirty="0"/>
              <a:t>Protocolo MQTT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dirty="0"/>
              <a:t>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dirty="0"/>
              <a:t>	 O protocolo foi usado para enviar os dados da interface ao ESP32. Os dados enviados foram a hora de liberação, de quanto em quanto tempo seria liberado, a quantidade de remédios liberados e quantos remédios a pessoa armazenou. Desta forma o usuário poderia ter o controle totalmente remoto sobre o projeto.</a:t>
            </a:r>
            <a:endParaRPr dirty="0"/>
          </a:p>
        </p:txBody>
      </p:sp>
      <p:sp>
        <p:nvSpPr>
          <p:cNvPr id="123" name="Google Shape;123;p17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>
            <a:stCxn id="124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6911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7305F9-DA70-4596-AFBB-95B664BC0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7" y="3109120"/>
            <a:ext cx="8229600" cy="4525963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BR" sz="1600" dirty="0"/>
              <a:t>Figura 4 – Recepção dos Feeds</a:t>
            </a:r>
          </a:p>
          <a:p>
            <a:pPr marL="114300" indent="0">
              <a:buNone/>
            </a:pPr>
            <a:endParaRPr lang="pt-BR" sz="1600" dirty="0"/>
          </a:p>
          <a:p>
            <a:pPr marL="114300" indent="0">
              <a:buNone/>
            </a:pPr>
            <a:endParaRPr lang="pt-BR" sz="1600" dirty="0"/>
          </a:p>
          <a:p>
            <a:pPr marL="114300" indent="0">
              <a:buNone/>
            </a:pPr>
            <a:endParaRPr lang="pt-BR" sz="1600" dirty="0"/>
          </a:p>
          <a:p>
            <a:pPr marL="114300" indent="0">
              <a:buNone/>
            </a:pPr>
            <a:endParaRPr lang="pt-BR" sz="1600" dirty="0"/>
          </a:p>
          <a:p>
            <a:pPr marL="114300" indent="0">
              <a:buNone/>
            </a:pPr>
            <a:endParaRPr lang="pt-BR" sz="1600" dirty="0"/>
          </a:p>
          <a:p>
            <a:pPr marL="114300" indent="0">
              <a:buNone/>
            </a:pPr>
            <a:endParaRPr lang="pt-BR" sz="1600" dirty="0"/>
          </a:p>
          <a:p>
            <a:pPr marL="114300" indent="0">
              <a:buNone/>
            </a:pPr>
            <a:endParaRPr lang="pt-BR" sz="1600" dirty="0"/>
          </a:p>
          <a:p>
            <a:pPr marL="114300" indent="0" algn="ctr">
              <a:buNone/>
            </a:pPr>
            <a:endParaRPr lang="pt-BR" sz="1600" dirty="0"/>
          </a:p>
          <a:p>
            <a:pPr marL="114300" indent="0" algn="ctr">
              <a:buNone/>
            </a:pPr>
            <a:endParaRPr lang="pt-BR" sz="1600" dirty="0"/>
          </a:p>
          <a:p>
            <a:pPr marL="114300" indent="0" algn="ctr">
              <a:buNone/>
            </a:pPr>
            <a:endParaRPr lang="pt-BR" sz="1600" dirty="0"/>
          </a:p>
          <a:p>
            <a:pPr marL="114300" indent="0" algn="ctr">
              <a:buNone/>
            </a:pPr>
            <a:r>
              <a:rPr lang="pt-BR" sz="1600" dirty="0"/>
              <a:t>Figura 5 – Declaração das Variáveis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F64929-31E0-49A2-AB09-02E3AC5C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44"/>
            <a:ext cx="9144000" cy="30742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16E196-6284-4B5A-BEDF-FB6679A3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048" y="3748881"/>
            <a:ext cx="4630898" cy="247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4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4A3AD-490A-4531-A97E-B208CDC3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Em Loop: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A69B00-E487-4F85-880E-AC79E9F4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sz="1600" dirty="0"/>
          </a:p>
          <a:p>
            <a:pPr marL="114300" indent="0" algn="ctr">
              <a:buNone/>
            </a:pPr>
            <a:endParaRPr lang="pt-BR" sz="1600" dirty="0"/>
          </a:p>
          <a:p>
            <a:pPr marL="114300" indent="0" algn="ctr">
              <a:buNone/>
            </a:pPr>
            <a:r>
              <a:rPr lang="pt-BR" sz="1600" dirty="0"/>
              <a:t>Figura 6 – Leitura dos valores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038F1A-FB0C-4E55-A0BA-2F3535B7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92" y="1542804"/>
            <a:ext cx="7436616" cy="37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0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626013" y="31316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b="1" dirty="0"/>
              <a:t>Adafruit.io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dirty="0"/>
              <a:t>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2800" dirty="0"/>
              <a:t>	A plataforma tem suporte ao protocolo MQTT, possui uma interface bonita e simples, tanto para uso quanto pra programação. Nela tinham as opções necessárias para configurar a liberação do remédio com barras deslizantes, sendo bem intuitivo para o usuário. Ela pode ser acessada por todo e qualquer dispositivo (celulares, computadores e qualquer outra coisa que acesse um site). Por questões de segurança deixamos privado, para que apenas pessoas que tenham o </a:t>
            </a:r>
            <a:r>
              <a:rPr lang="pt-BR" sz="2800" dirty="0" err="1"/>
              <a:t>email</a:t>
            </a:r>
            <a:r>
              <a:rPr lang="pt-BR" sz="2800" dirty="0"/>
              <a:t> e senha da conta possam acessar a interface e configurar.</a:t>
            </a:r>
            <a:endParaRPr sz="2800" dirty="0"/>
          </a:p>
        </p:txBody>
      </p:sp>
      <p:sp>
        <p:nvSpPr>
          <p:cNvPr id="123" name="Google Shape;123;p17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>
            <a:stCxn id="124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6873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 </a:t>
            </a:r>
            <a:endParaRPr dirty="0"/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A55F4C21-035D-41E8-AB47-8D9C1D84EE4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7509" r="7509"/>
          <a:stretch/>
        </p:blipFill>
        <p:spPr>
          <a:xfrm>
            <a:off x="0" y="997949"/>
            <a:ext cx="9144000" cy="5300663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529A1E-6B27-48C9-ACFA-FBBF8C034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522" y="156957"/>
            <a:ext cx="7526956" cy="8048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pt-BR" sz="2800" b="1" dirty="0"/>
              <a:t>Figura 6 - Interface do SAM na plataforma Adafruit.io</a:t>
            </a:r>
          </a:p>
        </p:txBody>
      </p:sp>
      <p:sp>
        <p:nvSpPr>
          <p:cNvPr id="123" name="Google Shape;123;p17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>
            <a:stCxn id="124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8834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/>
              <a:t>CONCLUSÃO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158922" y="1800011"/>
            <a:ext cx="8826156" cy="498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pt-BR" sz="3000" dirty="0"/>
              <a:t>	O projeto foi idealizado fisicamente quase da mesma forma que foi concluído, a maior diferença são os materiais usados, que foram pensados inicialmente para serem de uma qualidade melhor, mas por questão orçamentária foram simplificados. A parte que mais se diferenciou foi o aplicativo, que foi planejado como um site próprio, mas por falta de tempo o grupo usou o próprio Adafruit.io. Porém foi seguida a ideia principal do projeto do início ao fim, havendo diversas dificuldades que foram todas superadas. O grupo observou a suma importância do projeto à sociedade e a comunidade ao qual foi pensado para utilizá-la, e ao fim, com gratificação os membros viram os resultados do projeto.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50" name="Google Shape;150;p20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0"/>
          <p:cNvCxnSpPr>
            <a:stCxn id="151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/>
              <a:t>BIBLIOGRAFIA</a:t>
            </a:r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dirty="0">
                <a:hlinkClick r:id="rId3"/>
              </a:rPr>
              <a:t>https://www.fernandok.com/2018/12/nao-perca-tempo-use-ntp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dirty="0"/>
              <a:t> </a:t>
            </a:r>
            <a:r>
              <a:rPr lang="pt-BR" dirty="0">
                <a:hlinkClick r:id="rId4"/>
              </a:rPr>
              <a:t>http://easycoding.tn/index.php/esp32/esp32-internet/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dirty="0"/>
              <a:t> </a:t>
            </a:r>
            <a:r>
              <a:rPr lang="pt-BR" dirty="0">
                <a:hlinkClick r:id="rId5"/>
              </a:rPr>
              <a:t>https://www.youtube.com/watch?v=zRtluFIWpXM&amp;ab_channel=ADELKASSAH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dirty="0"/>
              <a:t> </a:t>
            </a:r>
            <a:r>
              <a:rPr lang="pt-BR" dirty="0">
                <a:hlinkClick r:id="rId6"/>
              </a:rPr>
              <a:t>https://randomnerdtutorials.com/esp32-servo-motor-web-server-arduino-ide/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dirty="0"/>
              <a:t> </a:t>
            </a:r>
            <a:r>
              <a:rPr lang="pt-BR" dirty="0">
                <a:hlinkClick r:id="rId7"/>
              </a:rPr>
              <a:t>https://www.usinainfo.com.br/blog/esp32-wifi-comunicacao-com-a-internet/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59" name="Google Shape;159;p21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8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1"/>
          <p:cNvCxnSpPr>
            <a:stCxn id="160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 dirty="0"/>
              <a:t>INTRODUÇÃO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dirty="0"/>
              <a:t>	O SAM é uma ferramenta de auxílio farmacêutico para idosos, liberando capsulas de remédio periodicamente para que, assim, o cidadão mais velho não esqueça de tomar os seu medicamento. </a:t>
            </a:r>
          </a:p>
        </p:txBody>
      </p:sp>
      <p:sp>
        <p:nvSpPr>
          <p:cNvPr id="123" name="Google Shape;123;p17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>
            <a:stCxn id="124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3206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/>
              <a:t>AGRADECIMENTOS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	Gostaríamos de agradecer a todos que nos apoiaram no desenvolvimento desse projeto, em especial ao nosso amigo Carlos, o Sr. Reginaldo (pai do Diego) e o professor Sérgio </a:t>
            </a:r>
            <a:r>
              <a:rPr lang="pt-BR" dirty="0" err="1"/>
              <a:t>Tadao</a:t>
            </a:r>
            <a:r>
              <a:rPr lang="pt-BR" dirty="0"/>
              <a:t> </a:t>
            </a:r>
            <a:r>
              <a:rPr lang="pt-BR" dirty="0" err="1"/>
              <a:t>Cosequi</a:t>
            </a:r>
            <a:r>
              <a:rPr lang="pt-BR" dirty="0"/>
              <a:t> que foram fundamentais para a conclusão do TCC.</a:t>
            </a:r>
            <a:endParaRPr dirty="0"/>
          </a:p>
        </p:txBody>
      </p:sp>
      <p:sp>
        <p:nvSpPr>
          <p:cNvPr id="168" name="Google Shape;168;p22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2"/>
          <p:cNvCxnSpPr>
            <a:stCxn id="169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370A6-A440-43C4-9DAE-6C3F5662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FUNDAMENTAÇÃO TEÓRICA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D407E5-92B4-45DC-BE64-31CD7C262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pt-BR" dirty="0"/>
              <a:t>	De acordo com dados da IQVIA, os idosos são responsáveis pela movimentação de mais de 1 trilhão de reais e a partir dos 65 anos de idade, manifestam cerca de quatro doenças crônicas. Mais de 42% dos sexagenários tomam, em média, mais de cinco medicamentos por dia.</a:t>
            </a:r>
          </a:p>
          <a:p>
            <a:pPr marL="114300" indent="0">
              <a:buNone/>
            </a:pPr>
            <a:r>
              <a:rPr lang="pt-BR" dirty="0"/>
              <a:t>	Segundo o CSP quase 40% dos idosos referem se esquecer de tomar medicamentos, às vezes ou sempre, deixando clara a necessidade de apoio ou supervisão, visando o seu uso correto.</a:t>
            </a:r>
          </a:p>
        </p:txBody>
      </p:sp>
    </p:spTree>
    <p:extLst>
      <p:ext uri="{BB962C8B-B14F-4D97-AF65-F5344CB8AC3E}">
        <p14:creationId xmlns:p14="http://schemas.microsoft.com/office/powerpoint/2010/main" val="174371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370A6-A440-43C4-9DAE-6C3F5662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Construção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D407E5-92B4-45DC-BE64-31CD7C262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951" y="1600200"/>
            <a:ext cx="8734097" cy="52578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r>
              <a:rPr lang="pt-BR" sz="1600" dirty="0"/>
              <a:t>Figura 1 – Construção Externa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CFCE8C-0434-49E7-A2ED-1223DDA9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61" y="1600200"/>
            <a:ext cx="4905076" cy="46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1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D407E5-92B4-45DC-BE64-31CD7C262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951" y="1600200"/>
            <a:ext cx="8734097" cy="52578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r>
              <a:rPr lang="pt-BR" sz="1600" dirty="0"/>
              <a:t>Figura 2 – Construção Interna</a:t>
            </a:r>
          </a:p>
        </p:txBody>
      </p:sp>
      <p:pic>
        <p:nvPicPr>
          <p:cNvPr id="8" name="Imagem 7" descr="Uma imagem contendo no interior, mesa, pequeno, água&#10;&#10;Descrição gerada automaticamente">
            <a:extLst>
              <a:ext uri="{FF2B5EF4-FFF2-40B4-BE49-F238E27FC236}">
                <a16:creationId xmlns:a16="http://schemas.microsoft.com/office/drawing/2014/main" id="{F9C53692-1081-4A3E-A057-72617C7B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97" y="708819"/>
            <a:ext cx="3060204" cy="54403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C2F1AB5-BB73-4F86-AD0D-C0CBBE004AB2}"/>
              </a:ext>
            </a:extLst>
          </p:cNvPr>
          <p:cNvSpPr txBox="1"/>
          <p:nvPr/>
        </p:nvSpPr>
        <p:spPr>
          <a:xfrm>
            <a:off x="6102102" y="1307812"/>
            <a:ext cx="304189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Funil</a:t>
            </a:r>
          </a:p>
          <a:p>
            <a:pPr algn="ctr"/>
            <a:endParaRPr lang="pt-BR" sz="3200" dirty="0"/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Caixa de fósforo</a:t>
            </a:r>
          </a:p>
          <a:p>
            <a:pPr algn="ctr"/>
            <a:endParaRPr lang="pt-BR" sz="3200" dirty="0"/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Cano</a:t>
            </a:r>
          </a:p>
        </p:txBody>
      </p:sp>
    </p:spTree>
    <p:extLst>
      <p:ext uri="{BB962C8B-B14F-4D97-AF65-F5344CB8AC3E}">
        <p14:creationId xmlns:p14="http://schemas.microsoft.com/office/powerpoint/2010/main" val="335015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 dirty="0"/>
              <a:t>Funcionamento</a:t>
            </a:r>
            <a:endParaRPr b="1"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158922" y="1485182"/>
            <a:ext cx="8826156" cy="469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000" dirty="0"/>
              <a:t>	Inicialmente é inserido a quantidade desejada de remédios no funil, eles ficarão armazenados nesse até o tempo de uso. Utilizando a interface que foi programada, o usuário seleciona o horário em que o primeiro remédio será liberado, o intervalo de tempo e a quantidade de remédios que serão dispensados. Após isso, o ESP32 calcula o horário que foi selecionado e executa o processo de liberação do fármaco. </a:t>
            </a:r>
            <a:endParaRPr sz="3000" dirty="0"/>
          </a:p>
        </p:txBody>
      </p:sp>
      <p:sp>
        <p:nvSpPr>
          <p:cNvPr id="123" name="Google Shape;123;p17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>
            <a:stCxn id="124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158922" y="1485182"/>
            <a:ext cx="8826156" cy="469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2500" dirty="0"/>
              <a:t>	</a:t>
            </a:r>
            <a:r>
              <a:rPr lang="pt-BR" sz="3000" dirty="0"/>
              <a:t>Na execução, o servomotor será acionado, assim abrirá espaço para o primeiro remédio cair dentro da caixa, a qual será empurrada pela continuidade do movimento do servomotor, fazendo com que o comprimido seja dispensado para o tubo e deslise até a caixa exterior. Assim que o medicamento se encontra no local da retirada, o led verde (situado externamente) acende, sinalizando que o remédio está disponível.</a:t>
            </a:r>
            <a:endParaRPr sz="3000" dirty="0"/>
          </a:p>
        </p:txBody>
      </p:sp>
      <p:sp>
        <p:nvSpPr>
          <p:cNvPr id="123" name="Google Shape;123;p17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>
            <a:stCxn id="124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9770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158922" y="709162"/>
            <a:ext cx="8826156" cy="469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4400" b="1" dirty="0"/>
              <a:t>Vídeo do remédio sendo liberado</a:t>
            </a:r>
            <a:endParaRPr sz="4400" b="1" dirty="0"/>
          </a:p>
        </p:txBody>
      </p:sp>
      <p:sp>
        <p:nvSpPr>
          <p:cNvPr id="123" name="Google Shape;123;p17"/>
          <p:cNvSpPr/>
          <p:nvPr/>
        </p:nvSpPr>
        <p:spPr>
          <a:xfrm>
            <a:off x="2926357" y="6544832"/>
            <a:ext cx="30137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0" u="none" strike="noStrike" cap="none">
                <a:solidFill>
                  <a:srgbClr val="880E1B"/>
                </a:solidFill>
                <a:latin typeface="Verdana"/>
                <a:ea typeface="Verdana"/>
                <a:cs typeface="Verdana"/>
                <a:sym typeface="Verdana"/>
              </a:rPr>
              <a:t>Etec Philadelpho Gouvêa Netto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5">
            <a:alphaModFix/>
          </a:blip>
          <a:srcRect l="-1" r="62593" b="23816"/>
          <a:stretch/>
        </p:blipFill>
        <p:spPr>
          <a:xfrm>
            <a:off x="8244408" y="6251136"/>
            <a:ext cx="740670" cy="58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>
            <a:stCxn id="124" idx="1"/>
          </p:cNvCxnSpPr>
          <p:nvPr/>
        </p:nvCxnSpPr>
        <p:spPr>
          <a:xfrm rot="10800000">
            <a:off x="108" y="6544832"/>
            <a:ext cx="8244300" cy="0"/>
          </a:xfrm>
          <a:prstGeom prst="straightConnector1">
            <a:avLst/>
          </a:prstGeom>
          <a:noFill/>
          <a:ln w="1905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WhatsApp Video 2021-11-28 at 21.38.13">
            <a:hlinkClick r:id="" action="ppaction://media"/>
            <a:extLst>
              <a:ext uri="{FF2B5EF4-FFF2-40B4-BE49-F238E27FC236}">
                <a16:creationId xmlns:a16="http://schemas.microsoft.com/office/drawing/2014/main" id="{4FBE0511-36C4-4F62-B699-8B84C2D314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2157987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78B804-259F-48CC-852F-41A86EA1E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70489"/>
            <a:ext cx="8229600" cy="4525963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BR" sz="4400" b="1" dirty="0"/>
              <a:t>Diagrama Elétrico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91B87F-2944-468E-BC81-73B3638F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80" y="1618648"/>
            <a:ext cx="540004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62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956</Words>
  <Application>Microsoft Office PowerPoint</Application>
  <PresentationFormat>Apresentação na tela (4:3)</PresentationFormat>
  <Paragraphs>120</Paragraphs>
  <Slides>20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Verdana</vt:lpstr>
      <vt:lpstr>Tema do Office</vt:lpstr>
      <vt:lpstr>SAM- Sistema de Auxílio ao uso de Medicamentos</vt:lpstr>
      <vt:lpstr>INTRODUÇÃO</vt:lpstr>
      <vt:lpstr>FUNDAMENTAÇÃO TEÓRICA</vt:lpstr>
      <vt:lpstr>Construção</vt:lpstr>
      <vt:lpstr>Apresentação do PowerPoint</vt:lpstr>
      <vt:lpstr>Funcionamento</vt:lpstr>
      <vt:lpstr>Apresentação do PowerPoint</vt:lpstr>
      <vt:lpstr>Apresentação do PowerPoint</vt:lpstr>
      <vt:lpstr>Apresentação do PowerPoint</vt:lpstr>
      <vt:lpstr>Programação</vt:lpstr>
      <vt:lpstr>PROTOCOLO NTP</vt:lpstr>
      <vt:lpstr>Servo Motor</vt:lpstr>
      <vt:lpstr>Interface </vt:lpstr>
      <vt:lpstr>Apresentação do PowerPoint</vt:lpstr>
      <vt:lpstr>Em Loop:</vt:lpstr>
      <vt:lpstr> </vt:lpstr>
      <vt:lpstr> </vt:lpstr>
      <vt:lpstr>CONCLUSÃO</vt:lpstr>
      <vt:lpstr>BIBLIOGRAFIA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SAM- Sistema de Auxílio ao uso de Medicamentos</dc:title>
  <dc:creator>Calires</dc:creator>
  <cp:lastModifiedBy>Calires</cp:lastModifiedBy>
  <cp:revision>5</cp:revision>
  <dcterms:modified xsi:type="dcterms:W3CDTF">2021-11-29T01:58:18Z</dcterms:modified>
</cp:coreProperties>
</file>